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4" r:id="rId12"/>
    <p:sldId id="297" r:id="rId13"/>
    <p:sldId id="293" r:id="rId14"/>
    <p:sldId id="296" r:id="rId15"/>
    <p:sldId id="295" r:id="rId16"/>
    <p:sldId id="298" r:id="rId17"/>
    <p:sldId id="299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4" r:id="rId30"/>
    <p:sldId id="312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5" r:id="rId41"/>
    <p:sldId id="326" r:id="rId42"/>
    <p:sldId id="327" r:id="rId43"/>
    <p:sldId id="334" r:id="rId44"/>
    <p:sldId id="335" r:id="rId45"/>
    <p:sldId id="337" r:id="rId46"/>
    <p:sldId id="333" r:id="rId47"/>
    <p:sldId id="328" r:id="rId48"/>
    <p:sldId id="329" r:id="rId49"/>
    <p:sldId id="338" r:id="rId50"/>
    <p:sldId id="330" r:id="rId51"/>
    <p:sldId id="331" r:id="rId52"/>
    <p:sldId id="340" r:id="rId53"/>
    <p:sldId id="341" r:id="rId54"/>
    <p:sldId id="339" r:id="rId55"/>
    <p:sldId id="332" r:id="rId56"/>
    <p:sldId id="283" r:id="rId57"/>
  </p:sldIdLst>
  <p:sldSz cx="9144000" cy="5143500" type="screen16x9"/>
  <p:notesSz cx="6858000" cy="9144000"/>
  <p:embeddedFontLst>
    <p:embeddedFont>
      <p:font typeface="Kalam" charset="0"/>
      <p:regular r:id="rId59"/>
      <p:bold r:id="rId60"/>
    </p:embeddedFont>
    <p:embeddedFont>
      <p:font typeface="Merriweather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64BB94AB-5C2F-49A0-9A6B-913DB827DD9F}">
  <a:tblStyle styleId="{64BB94AB-5C2F-49A0-9A6B-913DB827DD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250" autoAdjust="0"/>
    <p:restoredTop sz="94660"/>
  </p:normalViewPr>
  <p:slideViewPr>
    <p:cSldViewPr>
      <p:cViewPr varScale="1">
        <p:scale>
          <a:sx n="86" d="100"/>
          <a:sy n="86" d="100"/>
        </p:scale>
        <p:origin x="-792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ame_(fil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4071934" y="1991825"/>
            <a:ext cx="446236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defRPr/>
            </a:pPr>
            <a:r>
              <a:rPr lang="en-US" dirty="0" smtClean="0"/>
              <a:t>Lecture 3 </a:t>
            </a:r>
            <a:br>
              <a:rPr lang="en-US" dirty="0" smtClean="0"/>
            </a:br>
            <a:r>
              <a:rPr lang="en-US" dirty="0" smtClean="0"/>
              <a:t>3D Modeling and Animation</a:t>
            </a:r>
            <a:br>
              <a:rPr lang="en-US" dirty="0" smtClean="0"/>
            </a:b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Assoc.Prof.Dr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Hossam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Mahmoud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Moftah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Associate professor – Faculty of computers and artificial intelligence–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Beni-Suef</a:t>
            </a:r>
            <a:r>
              <a:rPr lang="en-US" sz="1600" smtClean="0">
                <a:solidFill>
                  <a:schemeClr val="accent6">
                    <a:lumMod val="50000"/>
                  </a:schemeClr>
                </a:solidFill>
              </a:rPr>
              <a:t> University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b="1" dirty="0" smtClean="0"/>
              <a:t>Using Production Tools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There are some basic tools you can use to make sure everyone involved in a 3D animation project efficiently informed and up-to-date:</a:t>
            </a:r>
          </a:p>
          <a:p>
            <a:endParaRPr lang="en-US" sz="1200" dirty="0" smtClean="0"/>
          </a:p>
          <a:p>
            <a:pPr lvl="1"/>
            <a:r>
              <a:rPr lang="en-US" sz="1200" dirty="0" smtClean="0"/>
              <a:t>Production forms and documents</a:t>
            </a:r>
          </a:p>
          <a:p>
            <a:pPr lvl="1"/>
            <a:r>
              <a:rPr lang="en-US" sz="1200" dirty="0" smtClean="0"/>
              <a:t>Folder Management and Naming Conventions</a:t>
            </a:r>
          </a:p>
          <a:p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Production forms and documents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A producer also uses </a:t>
            </a:r>
            <a:r>
              <a:rPr lang="en-US" sz="1200" dirty="0" smtClean="0">
                <a:solidFill>
                  <a:srgbClr val="00B0F0"/>
                </a:solidFill>
              </a:rPr>
              <a:t>the production triangle </a:t>
            </a:r>
            <a:r>
              <a:rPr lang="en-US" sz="1200" dirty="0" smtClean="0"/>
              <a:t>(Figure 2.18) to help decide the goals of a project.</a:t>
            </a:r>
          </a:p>
          <a:p>
            <a:endParaRPr lang="en-US" sz="1200" dirty="0" smtClean="0"/>
          </a:p>
          <a:p>
            <a:r>
              <a:rPr lang="en-US" sz="1200" b="1" dirty="0" smtClean="0"/>
              <a:t>This production triangle </a:t>
            </a:r>
            <a:r>
              <a:rPr lang="en-US" sz="1200" dirty="0" smtClean="0"/>
              <a:t>illustrates the basic types of choices a producer must make when organizing a project and creating a timeline.</a:t>
            </a:r>
          </a:p>
          <a:p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2143122"/>
            <a:ext cx="3071834" cy="229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Production forms and documents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Production forms and documents </a:t>
            </a:r>
            <a:r>
              <a:rPr lang="en-US" sz="1200" dirty="0" smtClean="0"/>
              <a:t>of an entire 3D animation project are important to allow</a:t>
            </a:r>
            <a:r>
              <a:rPr lang="ar-EG" sz="1200" dirty="0" smtClean="0"/>
              <a:t> </a:t>
            </a:r>
            <a:r>
              <a:rPr lang="en-US" sz="1200" dirty="0" smtClean="0"/>
              <a:t>management and artists to know what has been completed in the pipeline and</a:t>
            </a:r>
            <a:r>
              <a:rPr lang="ar-EG" sz="1200" dirty="0" smtClean="0"/>
              <a:t> </a:t>
            </a:r>
            <a:r>
              <a:rPr lang="en-US" sz="1200" dirty="0" smtClean="0"/>
              <a:t>what is still a work in progress.—</a:t>
            </a:r>
          </a:p>
          <a:p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A production timeline </a:t>
            </a:r>
            <a:r>
              <a:rPr lang="en-US" sz="1200" dirty="0" smtClean="0"/>
              <a:t>is an estimated schedule of all of the stages of production.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such as production</a:t>
            </a:r>
            <a:r>
              <a:rPr lang="ar-EG" sz="1200" dirty="0" smtClean="0"/>
              <a:t> </a:t>
            </a:r>
            <a:r>
              <a:rPr lang="en-US" sz="1200" dirty="0" smtClean="0"/>
              <a:t>timelines and asset-tracking sheets.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great way of putting all of these documents in a central digital place without having your own team of computer scientists involved is </a:t>
            </a:r>
            <a:r>
              <a:rPr lang="en-US" sz="1200" dirty="0" smtClean="0">
                <a:solidFill>
                  <a:srgbClr val="00B0F0"/>
                </a:solidFill>
              </a:rPr>
              <a:t>Google Docs.</a:t>
            </a:r>
          </a:p>
          <a:p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Production forms and documents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In the production triangle, you can choose only two of the three corners. </a:t>
            </a:r>
          </a:p>
          <a:p>
            <a:endParaRPr lang="en-US" sz="1200" dirty="0" smtClean="0"/>
          </a:p>
          <a:p>
            <a:r>
              <a:rPr lang="en-US" sz="1200" dirty="0" smtClean="0"/>
              <a:t>Your project can be </a:t>
            </a:r>
            <a:r>
              <a:rPr lang="en-US" sz="1200" dirty="0" smtClean="0">
                <a:solidFill>
                  <a:srgbClr val="0070C0"/>
                </a:solidFill>
              </a:rPr>
              <a:t>fast and cheap</a:t>
            </a:r>
            <a:r>
              <a:rPr lang="en-US" sz="1200" dirty="0" smtClean="0"/>
              <a:t>, but the overall quality of the project will be lacking. </a:t>
            </a:r>
          </a:p>
          <a:p>
            <a:endParaRPr lang="en-US" sz="1200" dirty="0" smtClean="0"/>
          </a:p>
          <a:p>
            <a:r>
              <a:rPr lang="en-US" sz="1200" dirty="0" smtClean="0"/>
              <a:t>Your project can be </a:t>
            </a:r>
            <a:r>
              <a:rPr lang="en-US" sz="1200" dirty="0" smtClean="0">
                <a:solidFill>
                  <a:srgbClr val="0070C0"/>
                </a:solidFill>
              </a:rPr>
              <a:t>cheap and good</a:t>
            </a:r>
            <a:r>
              <a:rPr lang="en-US" sz="1200" dirty="0" smtClean="0"/>
              <a:t>, but it will take much longer to complete than normal. </a:t>
            </a:r>
          </a:p>
          <a:p>
            <a:endParaRPr lang="en-US" sz="1200" dirty="0" smtClean="0"/>
          </a:p>
          <a:p>
            <a:r>
              <a:rPr lang="en-US" sz="1200" dirty="0" smtClean="0"/>
              <a:t>Or your project can be </a:t>
            </a:r>
            <a:r>
              <a:rPr lang="en-US" sz="1200" dirty="0" smtClean="0">
                <a:solidFill>
                  <a:srgbClr val="0070C0"/>
                </a:solidFill>
              </a:rPr>
              <a:t>good and fast, </a:t>
            </a:r>
            <a:r>
              <a:rPr lang="en-US" sz="1200" dirty="0" smtClean="0"/>
              <a:t>but it will cost you a lot more than normal projects.</a:t>
            </a:r>
          </a:p>
          <a:p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Production forms and documents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types of production timelines:</a:t>
            </a:r>
          </a:p>
          <a:p>
            <a:pPr lvl="1"/>
            <a:r>
              <a:rPr lang="en-US" sz="1200" dirty="0" smtClean="0"/>
              <a:t>Gantt Charts</a:t>
            </a:r>
          </a:p>
          <a:p>
            <a:pPr lvl="1"/>
            <a:r>
              <a:rPr lang="en-US" sz="1200" dirty="0" smtClean="0"/>
              <a:t>PERT ​ </a:t>
            </a:r>
          </a:p>
          <a:p>
            <a:pPr lvl="1"/>
            <a:r>
              <a:rPr lang="en-US" sz="1200" dirty="0" smtClean="0"/>
              <a:t>Calendars</a:t>
            </a:r>
          </a:p>
          <a:p>
            <a:pPr lvl="1"/>
            <a:r>
              <a:rPr lang="en-US" sz="1200" dirty="0" smtClean="0"/>
              <a:t>Production Boards</a:t>
            </a:r>
          </a:p>
          <a:p>
            <a:pPr lvl="1"/>
            <a:r>
              <a:rPr lang="en-US" sz="1200" dirty="0" smtClean="0"/>
              <a:t>Shot Sheet</a:t>
            </a:r>
          </a:p>
          <a:p>
            <a:pPr lvl="1"/>
            <a:r>
              <a:rPr lang="en-US" sz="1200" dirty="0" smtClean="0"/>
              <a:t>Model-Tracking Sheet</a:t>
            </a:r>
          </a:p>
          <a:p>
            <a:pPr lvl="1"/>
            <a:r>
              <a:rPr lang="en-US" sz="1200" dirty="0" smtClean="0"/>
              <a:t>Animation-Tracking Sheet</a:t>
            </a:r>
          </a:p>
          <a:p>
            <a:pPr lvl="1"/>
            <a:r>
              <a:rPr lang="en-US" sz="1200" dirty="0" smtClean="0"/>
              <a:t>Lighting/Rendering–Tracking Sheet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Gantt Charts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Gantt Charts </a:t>
            </a:r>
            <a:r>
              <a:rPr lang="en-US" sz="1200" dirty="0" smtClean="0"/>
              <a:t>These bar charts display start and finish dates for different stages of a production and indicate how long they should take to complete (see Figure 2.19).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714494"/>
            <a:ext cx="52387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PERT ​ 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PERT ​ ​The Program Evaluation and Review Technique (PERT) was designed </a:t>
            </a:r>
            <a:r>
              <a:rPr lang="en-US" sz="1200" dirty="0" smtClean="0"/>
              <a:t>by the U.S. Navy to analyze and represent tasks required to complete a project.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1785932"/>
            <a:ext cx="2714644" cy="184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500298" y="3701656"/>
            <a:ext cx="6643734" cy="92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accent4"/>
              </a:buClr>
              <a:buSzPts val="1800"/>
              <a:buFont typeface="Merriweather"/>
              <a:buChar char="⪢"/>
            </a:pPr>
            <a:r>
              <a:rPr lang="en-US" sz="12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numbered nodes (either circles or rectangles) representing events, or milestones in the project </a:t>
            </a:r>
          </a:p>
          <a:p>
            <a:pPr marL="457200" indent="-342900">
              <a:lnSpc>
                <a:spcPct val="115000"/>
              </a:lnSpc>
              <a:buClr>
                <a:schemeClr val="accent4"/>
              </a:buClr>
              <a:buSzPts val="1800"/>
              <a:buFont typeface="Merriweather"/>
              <a:buChar char="⪢"/>
            </a:pPr>
            <a:r>
              <a:rPr lang="en-US" sz="12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linked by labeled vectors (directional lines) representing tasks in the project.</a:t>
            </a:r>
          </a:p>
          <a:p>
            <a:pPr marL="457200" indent="-342900">
              <a:lnSpc>
                <a:spcPct val="115000"/>
              </a:lnSpc>
              <a:buClr>
                <a:schemeClr val="accent4"/>
              </a:buClr>
              <a:buSzPts val="1800"/>
              <a:buFont typeface="Merriweather"/>
              <a:buChar char="⪢"/>
            </a:pPr>
            <a:r>
              <a:rPr lang="en-US" sz="12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The direction of the arrows on the lines indicates the sequence of tasks.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Calendars  ​ 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Sometimes just a basic calendar is used, with colorized individual start and finish dates of the production components, and an outline to highlight the production milestones needed to complete the project.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Production Boards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3357555" y="1071552"/>
            <a:ext cx="5643601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A production board is simply a board or a wall on which pieces of colored paper are placed. </a:t>
            </a:r>
          </a:p>
          <a:p>
            <a:endParaRPr lang="en-US" sz="1200" dirty="0" smtClean="0"/>
          </a:p>
          <a:p>
            <a:r>
              <a:rPr lang="en-US" sz="1200" dirty="0" smtClean="0"/>
              <a:t>Project milestones are written on the papers and placed in the order they will be completed</a:t>
            </a:r>
          </a:p>
          <a:p>
            <a:endParaRPr lang="en-US" sz="1200" dirty="0" smtClean="0"/>
          </a:p>
          <a:p>
            <a:r>
              <a:rPr lang="en-US" sz="1200" dirty="0" smtClean="0"/>
              <a:t>In addition, production software can be purchased to create these types of charts automatically, to help you create a timeline. </a:t>
            </a:r>
          </a:p>
          <a:p>
            <a:endParaRPr lang="en-US" sz="1200" dirty="0" smtClean="0"/>
          </a:p>
          <a:p>
            <a:r>
              <a:rPr lang="en-US" sz="1200" dirty="0" smtClean="0"/>
              <a:t>Examples include Jungle Software’s Gorilla, Entertainment Partners’ Movie Magic Scheduling (formerly EP Scheduling), and Progeny Software’s Timeline Maker. </a:t>
            </a:r>
          </a:p>
          <a:p>
            <a:endParaRPr lang="en-US" sz="1200" dirty="0" smtClean="0"/>
          </a:p>
          <a:p>
            <a:r>
              <a:rPr lang="en-US" sz="1200" dirty="0" smtClean="0"/>
              <a:t>The prices of these software options range from $100 to $400.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000114"/>
            <a:ext cx="3170275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28596" y="3286130"/>
            <a:ext cx="27863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10000"/>
                  </a:schemeClr>
                </a:solidFill>
              </a:rPr>
              <a:t>https://www.magnatag.com/production-boards</a:t>
            </a:r>
            <a:endParaRPr lang="en-US" sz="1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Shot Sheet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The director and producers use shot sheets to keep track of each shot in a project. </a:t>
            </a:r>
          </a:p>
          <a:p>
            <a:endParaRPr lang="en-US" sz="1200" dirty="0" smtClean="0"/>
          </a:p>
          <a:p>
            <a:r>
              <a:rPr lang="en-US" sz="1200" dirty="0" smtClean="0"/>
              <a:t>With projects such as film that have thousands of shots, it can become difficult to know what every shot is at any moment.</a:t>
            </a:r>
          </a:p>
          <a:p>
            <a:endParaRPr lang="en-US" sz="1200" dirty="0" smtClean="0"/>
          </a:p>
          <a:p>
            <a:r>
              <a:rPr lang="en-US" sz="1200" dirty="0" smtClean="0"/>
              <a:t> A shot sheet has the name of the project at the top, the shot name, the frame count or time code for the shot, a description of the shot, and if possible, an image from the shot from the </a:t>
            </a:r>
            <a:r>
              <a:rPr lang="en-US" sz="1200" dirty="0" err="1" smtClean="0"/>
              <a:t>animatic</a:t>
            </a:r>
            <a:r>
              <a:rPr lang="en-US" sz="1200" dirty="0" smtClean="0"/>
              <a:t> or layout for quick shot recognition.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4143372" y="1071552"/>
            <a:ext cx="478634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600" b="1" dirty="0" smtClean="0"/>
              <a:t>Chapter 2</a:t>
            </a:r>
            <a:br>
              <a:rPr lang="en-US" sz="3600" b="1" dirty="0" smtClean="0"/>
            </a:br>
            <a:r>
              <a:rPr lang="en-US" sz="3600" b="1" dirty="0" smtClean="0"/>
              <a:t>Getting to Know the</a:t>
            </a:r>
            <a:br>
              <a:rPr lang="en-US" sz="3600" b="1" dirty="0" smtClean="0"/>
            </a:br>
            <a:r>
              <a:rPr lang="en-US" sz="3600" b="1" dirty="0" smtClean="0"/>
              <a:t>Production Pipeline</a:t>
            </a:r>
            <a:endParaRPr lang="en-US" sz="3600" b="1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4308200" y="2214560"/>
            <a:ext cx="4621518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81000">
              <a:buClr>
                <a:schemeClr val="accent4"/>
              </a:buClr>
              <a:buSzPts val="2400"/>
              <a:buFont typeface="Merriweather"/>
              <a:buChar char="⪢"/>
            </a:pPr>
            <a:r>
              <a:rPr lang="en-US" i="1" dirty="0" smtClean="0"/>
              <a:t>Working in </a:t>
            </a:r>
            <a:r>
              <a:rPr lang="en-US" i="1" dirty="0" smtClean="0">
                <a:solidFill>
                  <a:srgbClr val="00B0F0"/>
                </a:solidFill>
              </a:rPr>
              <a:t>postproduction</a:t>
            </a:r>
          </a:p>
          <a:p>
            <a:pPr indent="-381000">
              <a:buClr>
                <a:schemeClr val="accent4"/>
              </a:buClr>
              <a:buSzPts val="2400"/>
              <a:buFont typeface="Merriweather"/>
              <a:buChar char="⪢"/>
            </a:pPr>
            <a:r>
              <a:rPr lang="en-US" i="1" dirty="0" smtClean="0"/>
              <a:t>Using production tools</a:t>
            </a:r>
            <a:endParaRPr lang="en-US" i="1" dirty="0" smtClean="0">
              <a:sym typeface="Kalam"/>
            </a:endParaRPr>
          </a:p>
        </p:txBody>
      </p:sp>
      <p:sp>
        <p:nvSpPr>
          <p:cNvPr id="4" name="Google Shape;70;p15"/>
          <p:cNvSpPr txBox="1">
            <a:spLocks/>
          </p:cNvSpPr>
          <p:nvPr/>
        </p:nvSpPr>
        <p:spPr>
          <a:xfrm>
            <a:off x="4214810" y="3143254"/>
            <a:ext cx="478634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Kalam"/>
                <a:ea typeface="Kalam"/>
                <a:cs typeface="Kalam"/>
                <a:sym typeface="Kalam"/>
              </a:rPr>
              <a:t>Chapter 4</a:t>
            </a:r>
            <a:b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Kalam"/>
                <a:ea typeface="Kalam"/>
                <a:cs typeface="Kalam"/>
                <a:sym typeface="Kalam"/>
              </a:rPr>
            </a:b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rPr>
              <a:t>Exploring Animation, Story, and Pre-visualization</a:t>
            </a:r>
            <a:endParaRPr lang="en-US" sz="2800" b="1" dirty="0">
              <a:solidFill>
                <a:schemeClr val="accent3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71420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Shot Sheet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428611"/>
            <a:ext cx="3429024" cy="445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Model-Tracking Sheet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Within the model-tracking sheet is the name of every model in the production,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These sheets usually include the assignments of texturing and rigging artists as well. Table 2.1 is a template for a model-tracking sheet.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Model-Tracking Sheet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785800"/>
            <a:ext cx="4583938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Animation-Tracking Sheet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Much as model-tracking sheets track individual assets, animation-tracking sheets track the individual animation and layout shots.</a:t>
            </a:r>
          </a:p>
          <a:p>
            <a:endParaRPr lang="en-US" sz="1200" dirty="0" smtClean="0"/>
          </a:p>
          <a:p>
            <a:r>
              <a:rPr lang="en-US" sz="1200" dirty="0" smtClean="0"/>
              <a:t>The animation-tracking sheet lists each shot, the animator assigned to the shot, and due dates for that shot. Table 2.2 shows a template.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357436"/>
            <a:ext cx="51911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Lighting/Rendering–Tracking Sheet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Lighting- and rendering-tracking sheets track the progress of the final phases of the production stage.</a:t>
            </a:r>
          </a:p>
          <a:p>
            <a:endParaRPr lang="en-US" sz="1200" dirty="0" smtClean="0"/>
          </a:p>
          <a:p>
            <a:r>
              <a:rPr lang="en-US" sz="1200" dirty="0" smtClean="0"/>
              <a:t>the shots are listed with artists assigned to them, due dates, and completion dates. Figure 2.22 shows part of a lighting and rendering-tracking sheet in use.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Lighting/Rendering–Tracking Sheet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857238"/>
            <a:ext cx="5097927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dirty="0" smtClean="0"/>
              <a:t>Folder Management and Naming Conventions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With so many people working on a project, there must be a unified naming convention for file and folder management.</a:t>
            </a:r>
          </a:p>
          <a:p>
            <a:endParaRPr lang="en-US" sz="1200" dirty="0" smtClean="0"/>
          </a:p>
          <a:p>
            <a:r>
              <a:rPr lang="en-US" sz="1200" dirty="0" smtClean="0"/>
              <a:t>A production cannot afford the lost time searching for a misnamed or misplaced file.</a:t>
            </a:r>
          </a:p>
          <a:p>
            <a:endParaRPr lang="en-US" sz="1200" dirty="0" smtClean="0"/>
          </a:p>
          <a:p>
            <a:r>
              <a:rPr lang="en-US" sz="1200" dirty="0" smtClean="0"/>
              <a:t>Typically, short and descriptive names are best, but the names can be anything.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4357654" y="1500180"/>
            <a:ext cx="478634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b="1" dirty="0" smtClean="0"/>
              <a:t>Chapter 4</a:t>
            </a:r>
            <a:br>
              <a:rPr lang="en-US" sz="2800" b="1" dirty="0" smtClean="0"/>
            </a:br>
            <a:r>
              <a:rPr lang="en-US" sz="2800" b="1" dirty="0" smtClean="0"/>
              <a:t> Exploring Animation, Story, and Pre-visualization</a:t>
            </a:r>
            <a:endParaRPr lang="en-US" sz="2800" b="1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4286248" y="2857502"/>
            <a:ext cx="4621518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81000">
              <a:buClr>
                <a:schemeClr val="accent4"/>
              </a:buClr>
              <a:buSzPts val="2400"/>
              <a:buFont typeface="Merriweather"/>
              <a:buChar char="⪢"/>
            </a:pPr>
            <a:r>
              <a:rPr lang="en-US" i="1" dirty="0" smtClean="0"/>
              <a:t>The traditional visual arts</a:t>
            </a:r>
          </a:p>
          <a:p>
            <a:pPr indent="-381000">
              <a:buClr>
                <a:schemeClr val="accent4"/>
              </a:buClr>
              <a:buSzPts val="2400"/>
              <a:buFont typeface="Merriweather"/>
              <a:buChar char="⪢"/>
            </a:pPr>
            <a:r>
              <a:rPr lang="en-US" i="1" dirty="0" smtClean="0"/>
              <a:t>Building a good story</a:t>
            </a:r>
          </a:p>
          <a:p>
            <a:pPr indent="-381000">
              <a:buClr>
                <a:schemeClr val="accent4"/>
              </a:buClr>
              <a:buSzPts val="2400"/>
              <a:buFont typeface="Merriweather"/>
              <a:buChar char="⪢"/>
            </a:pPr>
            <a:r>
              <a:rPr lang="en-US" i="1" dirty="0" smtClean="0"/>
              <a:t>Using pre-visualization techniques</a:t>
            </a:r>
            <a:endParaRPr lang="en-US" i="1" dirty="0" smtClean="0">
              <a:sym typeface="Kalam"/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i="1" dirty="0" smtClean="0"/>
              <a:t>The traditional visual arts</a:t>
            </a:r>
            <a:endParaRPr lang="en-US" sz="2800" b="1" dirty="0" smtClean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Considering The visual arts  in the followings:</a:t>
            </a:r>
          </a:p>
          <a:p>
            <a:pPr lvl="1"/>
            <a:r>
              <a:rPr lang="en-US" sz="1200" dirty="0" smtClean="0"/>
              <a:t>Modeling</a:t>
            </a:r>
          </a:p>
          <a:p>
            <a:pPr lvl="1"/>
            <a:r>
              <a:rPr lang="en-US" sz="1200" dirty="0" smtClean="0"/>
              <a:t>Texturing/lighting</a:t>
            </a:r>
          </a:p>
          <a:p>
            <a:pPr lvl="1"/>
            <a:r>
              <a:rPr lang="en-US" sz="1200" dirty="0" smtClean="0"/>
              <a:t>Character animation</a:t>
            </a:r>
          </a:p>
          <a:p>
            <a:pPr lvl="1"/>
            <a:r>
              <a:rPr lang="en-US" sz="1200" dirty="0" smtClean="0"/>
              <a:t>Visual effects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</a:t>
            </a:r>
            <a:r>
              <a:rPr lang="en-US" dirty="0" smtClean="0"/>
              <a:t>Modeling</a:t>
            </a:r>
            <a:r>
              <a:rPr lang="en-US" i="1" dirty="0" smtClean="0"/>
              <a:t> </a:t>
            </a:r>
            <a:endParaRPr lang="en-US" dirty="0" smtClean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Learning to really see</a:t>
            </a:r>
          </a:p>
          <a:p>
            <a:pPr lvl="1"/>
            <a:r>
              <a:rPr lang="en-US" sz="1200" dirty="0" smtClean="0"/>
              <a:t>As a visual artist you must see the detail in your surroundings and pay close attention to minutiae.</a:t>
            </a:r>
          </a:p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Using Reference Images</a:t>
            </a:r>
          </a:p>
          <a:p>
            <a:pPr lvl="1"/>
            <a:r>
              <a:rPr lang="en-US" sz="1200" dirty="0" smtClean="0"/>
              <a:t>The Internet is a great place to find images that you can use for references.</a:t>
            </a:r>
          </a:p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Understanding anatomy</a:t>
            </a:r>
          </a:p>
          <a:p>
            <a:pPr lvl="1"/>
            <a:r>
              <a:rPr lang="en-US" sz="1200" dirty="0" smtClean="0"/>
              <a:t>Having true knowledge of the underlying structure of the human body helps artists understand what needs to be shown in a model.</a:t>
            </a:r>
          </a:p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Working with the Uncanny Valley</a:t>
            </a:r>
          </a:p>
          <a:p>
            <a:pPr lvl="1"/>
            <a:r>
              <a:rPr lang="en-US" sz="1200" dirty="0" smtClean="0">
                <a:solidFill>
                  <a:srgbClr val="0070C0"/>
                </a:solidFill>
              </a:rPr>
              <a:t>The uncanny valley theory </a:t>
            </a:r>
            <a:r>
              <a:rPr lang="en-US" sz="1200" dirty="0" smtClean="0"/>
              <a:t>is credited to the field of robotics. It states that as a robot begins to look and act more like a human, it becomes unappealing if it is not perfect.</a:t>
            </a:r>
          </a:p>
          <a:p>
            <a:pPr lvl="1"/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b="1" dirty="0" smtClean="0"/>
              <a:t>Working in Postproduction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Postproduction</a:t>
            </a:r>
            <a:r>
              <a:rPr lang="en-US" sz="1200" dirty="0" smtClean="0"/>
              <a:t> is the completion and output stage of a 3D animation project. </a:t>
            </a:r>
          </a:p>
          <a:p>
            <a:endParaRPr lang="en-US" sz="1200" dirty="0" smtClean="0"/>
          </a:p>
          <a:p>
            <a:r>
              <a:rPr lang="en-US" sz="1200" b="1" dirty="0" smtClean="0"/>
              <a:t>The postproduction stage includes the following components:</a:t>
            </a:r>
          </a:p>
          <a:p>
            <a:pPr lvl="1"/>
            <a:r>
              <a:rPr lang="en-US" sz="1200" dirty="0" smtClean="0"/>
              <a:t>Compositing</a:t>
            </a:r>
          </a:p>
          <a:p>
            <a:pPr lvl="1"/>
            <a:r>
              <a:rPr lang="en-US" sz="1200" dirty="0" smtClean="0"/>
              <a:t>2D visual effects (VFX)/motion graphics</a:t>
            </a:r>
          </a:p>
          <a:p>
            <a:pPr lvl="1"/>
            <a:r>
              <a:rPr lang="en-US" sz="1200" dirty="0" smtClean="0"/>
              <a:t>Color correction</a:t>
            </a:r>
          </a:p>
          <a:p>
            <a:pPr lvl="1"/>
            <a:r>
              <a:rPr lang="en-US" sz="1200" dirty="0" smtClean="0"/>
              <a:t>Final output</a:t>
            </a:r>
            <a:endParaRPr lang="en-US" sz="1200" b="1" dirty="0" smtClean="0"/>
          </a:p>
          <a:p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71420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</a:t>
            </a:r>
            <a:r>
              <a:rPr lang="en-US" dirty="0" smtClean="0"/>
              <a:t>Modeling</a:t>
            </a:r>
            <a:r>
              <a:rPr lang="en-US" i="1" dirty="0" smtClean="0"/>
              <a:t> 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2050" name="Picture 2" descr="Image result for The uncanny valley grap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500048"/>
            <a:ext cx="4786346" cy="3754624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4429138"/>
            <a:ext cx="2219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Texturing and lighting must tell an object’s story without saying a word.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The answers to the following questions will tell you how to texture the object:</a:t>
            </a:r>
          </a:p>
          <a:p>
            <a:pPr lvl="2"/>
            <a:r>
              <a:rPr lang="en-US" sz="1200" dirty="0" smtClean="0"/>
              <a:t>What are you?</a:t>
            </a:r>
          </a:p>
          <a:p>
            <a:pPr lvl="2"/>
            <a:r>
              <a:rPr lang="en-US" sz="1200" dirty="0" smtClean="0"/>
              <a:t>Where do you live?</a:t>
            </a:r>
          </a:p>
          <a:p>
            <a:pPr lvl="2"/>
            <a:r>
              <a:rPr lang="en-US" sz="1200" dirty="0" smtClean="0"/>
              <a:t>How old are you?</a:t>
            </a:r>
          </a:p>
          <a:p>
            <a:pPr lvl="2"/>
            <a:r>
              <a:rPr lang="en-US" sz="1200" dirty="0" smtClean="0"/>
              <a:t>Who or what lives with you?</a:t>
            </a:r>
          </a:p>
          <a:p>
            <a:pPr lvl="2"/>
            <a:r>
              <a:rPr lang="en-US" sz="1200" dirty="0" smtClean="0"/>
              <a:t>What are you made of?</a:t>
            </a:r>
          </a:p>
          <a:p>
            <a:pPr lvl="2"/>
            <a:r>
              <a:rPr lang="en-US" sz="1200" dirty="0" smtClean="0"/>
              <a:t>What is the most important feature about you?</a:t>
            </a:r>
          </a:p>
          <a:p>
            <a:pPr lvl="2"/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Using Basic Light Setups 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It consists of three lights:</a:t>
            </a:r>
          </a:p>
          <a:p>
            <a:pPr lvl="2"/>
            <a:r>
              <a:rPr lang="en-US" sz="1200" dirty="0" smtClean="0"/>
              <a:t>Key light</a:t>
            </a:r>
          </a:p>
          <a:p>
            <a:pPr lvl="3"/>
            <a:r>
              <a:rPr lang="en-US" sz="1200" dirty="0" smtClean="0"/>
              <a:t>The key light is placed to one side of the camera and above the subject.</a:t>
            </a:r>
          </a:p>
          <a:p>
            <a:pPr lvl="2"/>
            <a:r>
              <a:rPr lang="en-US" sz="1200" dirty="0" smtClean="0"/>
              <a:t>Fill light</a:t>
            </a:r>
          </a:p>
          <a:p>
            <a:pPr lvl="3"/>
            <a:r>
              <a:rPr lang="en-US" sz="1200" dirty="0" smtClean="0"/>
              <a:t>The fill light is set up opposite the key light and is at the same level or slightly lower than the subject</a:t>
            </a:r>
          </a:p>
          <a:p>
            <a:pPr lvl="2"/>
            <a:r>
              <a:rPr lang="en-US" sz="1200" dirty="0" smtClean="0"/>
              <a:t>Rim/kicker light(s)</a:t>
            </a:r>
          </a:p>
          <a:p>
            <a:pPr lvl="3"/>
            <a:r>
              <a:rPr lang="en-US" sz="1200" dirty="0" smtClean="0"/>
              <a:t>The rim/kicker light is behind and above the subject to add a rim to the outline of the subject,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1071552"/>
            <a:ext cx="5857916" cy="317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1142990"/>
            <a:ext cx="5963667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Employing Color Theory 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There are two main approaches to mixing colors: an additive color model and a subtractive color model.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1571618"/>
            <a:ext cx="275036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1643056"/>
            <a:ext cx="412911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Employing Color Theory 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Hue and saturation</a:t>
            </a:r>
          </a:p>
          <a:p>
            <a:pPr lvl="2"/>
            <a:r>
              <a:rPr lang="en-US" sz="1200" dirty="0" smtClean="0"/>
              <a:t>Hue indicates the primary color selection, </a:t>
            </a:r>
          </a:p>
          <a:p>
            <a:pPr lvl="2"/>
            <a:r>
              <a:rPr lang="en-US" sz="1200" dirty="0" smtClean="0"/>
              <a:t>Saturation is determined by the amount of light to color</a:t>
            </a:r>
          </a:p>
          <a:p>
            <a:pPr lvl="2"/>
            <a:r>
              <a:rPr lang="en-US" sz="1200" dirty="0" smtClean="0"/>
              <a:t>and value is how much of the hue’s color selection is displayed in an additive light model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1285866"/>
            <a:ext cx="2000264" cy="345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Employing Color Theory 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the complementary color scheme </a:t>
            </a:r>
          </a:p>
          <a:p>
            <a:pPr lvl="2"/>
            <a:r>
              <a:rPr lang="en-US" sz="1200" dirty="0" smtClean="0"/>
              <a:t>which on a color wheel uses the colors opposite each other—for example, red and green, yellow and purple, and blue and orange. </a:t>
            </a:r>
          </a:p>
          <a:p>
            <a:pPr lvl="2"/>
            <a:r>
              <a:rPr lang="en-US" sz="1200" dirty="0" smtClean="0"/>
              <a:t>This type of color scheme is often used to design graphics and logos that stand out because they have a lot of visual energy.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2571750"/>
            <a:ext cx="3000396" cy="224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Employing Color Theory 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The analogous color scheme </a:t>
            </a:r>
          </a:p>
          <a:p>
            <a:pPr lvl="2"/>
            <a:r>
              <a:rPr lang="en-US" sz="1200" dirty="0" smtClean="0"/>
              <a:t>This scheme typically uses two to three colors that are beside each other on the color wheel, such as green and yellow-green or  red-orange, orange, and yellow-orange</a:t>
            </a:r>
            <a:r>
              <a:rPr lang="en-US" dirty="0" smtClean="0"/>
              <a:t>.</a:t>
            </a:r>
          </a:p>
          <a:p>
            <a:pPr lvl="2"/>
            <a:r>
              <a:rPr lang="en-US" sz="1200" dirty="0" smtClean="0"/>
              <a:t>The analogous color scheme (Figure 4.8), often seen in nature, is usually a color scheme that is easy to look at.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2714625"/>
            <a:ext cx="2928958" cy="212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Employing Color Theory 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A split-complementary color scheme </a:t>
            </a:r>
          </a:p>
          <a:p>
            <a:pPr lvl="2"/>
            <a:r>
              <a:rPr lang="en-US" sz="1200" dirty="0" smtClean="0"/>
              <a:t>is composed of a main color and the two colors beside its complementary color. One example is green, red orange, and red-violet.</a:t>
            </a:r>
          </a:p>
          <a:p>
            <a:pPr lvl="2"/>
            <a:r>
              <a:rPr lang="en-US" sz="1200" dirty="0" smtClean="0"/>
              <a:t>This color scheme is usually good for websites and presentations.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2571750"/>
            <a:ext cx="285752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2940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Compositing</a:t>
            </a:r>
            <a:endParaRPr lang="en-US" i="1" dirty="0" smtClean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3000364" y="642924"/>
            <a:ext cx="5715039" cy="11430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In </a:t>
            </a:r>
            <a:r>
              <a:rPr lang="en-US" sz="1200" b="1" dirty="0" smtClean="0"/>
              <a:t>compositing</a:t>
            </a:r>
            <a:r>
              <a:rPr lang="en-US" sz="1200" dirty="0" smtClean="0"/>
              <a:t>, the postproduction artist can layer all of the imagery created</a:t>
            </a:r>
            <a:r>
              <a:rPr lang="ar-EG" sz="1200" dirty="0" smtClean="0"/>
              <a:t> </a:t>
            </a:r>
            <a:r>
              <a:rPr lang="en-US" sz="1200" dirty="0" smtClean="0"/>
              <a:t>and filmed to make a final output image.</a:t>
            </a:r>
            <a:endParaRPr lang="ar-EG" sz="1200" dirty="0" smtClean="0"/>
          </a:p>
          <a:p>
            <a:endParaRPr lang="ar-EG" sz="1200" dirty="0" smtClean="0"/>
          </a:p>
          <a:p>
            <a:r>
              <a:rPr lang="en-US" sz="1200" dirty="0" smtClean="0"/>
              <a:t>The imagery can be all 3D generated images; 3D and</a:t>
            </a:r>
            <a:r>
              <a:rPr lang="ar-EG" sz="1200" dirty="0" smtClean="0"/>
              <a:t> </a:t>
            </a:r>
            <a:r>
              <a:rPr lang="en-US" sz="1200" dirty="0" smtClean="0"/>
              <a:t>2D graphics mixed; or 3D, 2D, and live-action film plates.</a:t>
            </a:r>
          </a:p>
          <a:p>
            <a:pPr lvl="1"/>
            <a:endParaRPr lang="en-US" sz="1200" b="1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7522" name="Picture 2" descr="Compositing 2D Animation in Adobe After Effects - YouTub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496" y="1857370"/>
            <a:ext cx="4445031" cy="250033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714876" y="4000510"/>
            <a:ext cx="29546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https://www.youtube.com/watch?v=BU-Nfy3bo6g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7524" name="Picture 4" descr="Blender Compositing Tutorial: 3D Objects Animation and Images - YouTub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857370"/>
            <a:ext cx="3937027" cy="22145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282" y="3671838"/>
            <a:ext cx="3786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https://www.youtube.com/watch?v=A0lvJXc19Kk&amp;app=desktop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Texturing/Lighting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Using Layers </a:t>
            </a:r>
          </a:p>
          <a:p>
            <a:pPr lvl="1"/>
            <a:r>
              <a:rPr lang="en-US" sz="1200" dirty="0" smtClean="0"/>
              <a:t>The 3D images you see on the Internet, television, and film are not created in an animation program and rendered in one glorious shot.</a:t>
            </a:r>
          </a:p>
          <a:p>
            <a:pPr lvl="1"/>
            <a:r>
              <a:rPr lang="en-US" sz="1200" dirty="0" smtClean="0"/>
              <a:t>Creating that great imagery requires many layers built on top of one another.</a:t>
            </a:r>
          </a:p>
          <a:p>
            <a:pPr lvl="1"/>
            <a:r>
              <a:rPr lang="en-US" sz="1200" dirty="0" smtClean="0"/>
              <a:t>it is common practice to use numerous layers in Adobe Photoshop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The Twelve Basic Principles of Animation are as follows:</a:t>
            </a:r>
            <a:endParaRPr lang="en-US" sz="1200" dirty="0" smtClean="0"/>
          </a:p>
          <a:p>
            <a:pPr lvl="1"/>
            <a:r>
              <a:rPr lang="en-US" sz="1200" dirty="0" smtClean="0"/>
              <a:t>Squash and stretch</a:t>
            </a:r>
          </a:p>
          <a:p>
            <a:pPr lvl="1"/>
            <a:r>
              <a:rPr lang="en-US" sz="1200" dirty="0" smtClean="0"/>
              <a:t>Anticipation</a:t>
            </a:r>
          </a:p>
          <a:p>
            <a:pPr lvl="1"/>
            <a:r>
              <a:rPr lang="en-US" sz="1200" dirty="0" smtClean="0"/>
              <a:t>Staging</a:t>
            </a:r>
          </a:p>
          <a:p>
            <a:pPr lvl="1"/>
            <a:r>
              <a:rPr lang="en-US" sz="1200" dirty="0" smtClean="0"/>
              <a:t>Straight-ahead action and pose-to-pose</a:t>
            </a:r>
          </a:p>
          <a:p>
            <a:pPr lvl="1"/>
            <a:r>
              <a:rPr lang="en-US" sz="1200" dirty="0" smtClean="0"/>
              <a:t>Follow-through and overlapping action</a:t>
            </a:r>
          </a:p>
          <a:p>
            <a:pPr lvl="1"/>
            <a:r>
              <a:rPr lang="en-US" sz="1200" dirty="0" smtClean="0"/>
              <a:t>Slow-in and slow-out</a:t>
            </a:r>
          </a:p>
          <a:p>
            <a:pPr lvl="1"/>
            <a:r>
              <a:rPr lang="en-US" sz="1200" dirty="0" smtClean="0"/>
              <a:t>Arcs</a:t>
            </a:r>
          </a:p>
          <a:p>
            <a:pPr lvl="1"/>
            <a:r>
              <a:rPr lang="en-US" sz="1200" dirty="0" smtClean="0"/>
              <a:t>Secondary action</a:t>
            </a:r>
          </a:p>
          <a:p>
            <a:pPr lvl="1"/>
            <a:r>
              <a:rPr lang="en-US" sz="1200" dirty="0" smtClean="0"/>
              <a:t>Timing</a:t>
            </a:r>
          </a:p>
          <a:p>
            <a:pPr lvl="1"/>
            <a:r>
              <a:rPr lang="en-US" sz="1200" dirty="0" smtClean="0"/>
              <a:t>Exaggeration</a:t>
            </a:r>
          </a:p>
          <a:p>
            <a:pPr lvl="1"/>
            <a:r>
              <a:rPr lang="en-US" sz="1200" dirty="0" smtClean="0"/>
              <a:t>Solid drawing</a:t>
            </a:r>
          </a:p>
          <a:p>
            <a:pPr lvl="1"/>
            <a:r>
              <a:rPr lang="en-US" sz="1200" dirty="0" smtClean="0"/>
              <a:t>Appeal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Squash and stretch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dirty="0" smtClean="0"/>
              <a:t>An object in motion will squash and stretch to display weight and flexibility.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endParaRPr lang="en-US" sz="1200" dirty="0" smtClean="0"/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dirty="0" smtClean="0"/>
              <a:t>The objects will get longer or flatter to emphasize: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endParaRPr lang="en-US" sz="1200" dirty="0" smtClean="0"/>
          </a:p>
          <a:p>
            <a:pPr marL="1371600" lvl="3">
              <a:spcBef>
                <a:spcPts val="0"/>
              </a:spcBef>
              <a:buFont typeface="+mj-lt"/>
              <a:buAutoNum type="arabicPeriod"/>
            </a:pPr>
            <a:r>
              <a:rPr lang="en-US" sz="1200" dirty="0" smtClean="0"/>
              <a:t>Speed</a:t>
            </a:r>
          </a:p>
          <a:p>
            <a:pPr marL="1371600" lvl="3">
              <a:spcBef>
                <a:spcPts val="0"/>
              </a:spcBef>
              <a:buFont typeface="+mj-lt"/>
              <a:buAutoNum type="arabicPeriod"/>
            </a:pPr>
            <a:r>
              <a:rPr lang="en-US" sz="1200" dirty="0" smtClean="0"/>
              <a:t>Momentum</a:t>
            </a:r>
          </a:p>
          <a:p>
            <a:pPr marL="1371600" lvl="3">
              <a:spcBef>
                <a:spcPts val="0"/>
              </a:spcBef>
              <a:buFont typeface="+mj-lt"/>
              <a:buAutoNum type="arabicPeriod"/>
            </a:pPr>
            <a:r>
              <a:rPr lang="en-US" sz="1200" dirty="0" smtClean="0"/>
              <a:t>Weight</a:t>
            </a:r>
          </a:p>
          <a:p>
            <a:pPr marL="1371600" lvl="3">
              <a:spcBef>
                <a:spcPts val="0"/>
              </a:spcBef>
              <a:buFont typeface="+mj-lt"/>
              <a:buAutoNum type="arabicPeriod"/>
            </a:pPr>
            <a:r>
              <a:rPr lang="en-US" sz="1200" dirty="0" smtClean="0"/>
              <a:t>Mass</a:t>
            </a:r>
          </a:p>
          <a:p>
            <a:pPr marL="914400" lvl="2">
              <a:spcBef>
                <a:spcPts val="0"/>
              </a:spcBef>
              <a:buFont typeface="+mj-lt"/>
              <a:buAutoNum type="arabicPeriod"/>
            </a:pPr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16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Squash and stretch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1928808"/>
            <a:ext cx="1785950" cy="125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1071552"/>
            <a:ext cx="1143008" cy="191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3071816"/>
            <a:ext cx="2651805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Bent Arrow 9"/>
          <p:cNvSpPr/>
          <p:nvPr/>
        </p:nvSpPr>
        <p:spPr>
          <a:xfrm>
            <a:off x="3857620" y="1928808"/>
            <a:ext cx="1214446" cy="6429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flipV="1">
            <a:off x="3857620" y="3214692"/>
            <a:ext cx="1214446" cy="57150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15074" y="1428742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longer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15272" y="3571882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flatter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214546" y="4429138"/>
            <a:ext cx="6929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from 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AlanBecker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Tutorials- The 12 principles  of  animation by Frank Thomas &amp; Ollie Johnston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16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Squash and stretch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428743"/>
            <a:ext cx="2000264" cy="208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ight Arrow 13"/>
          <p:cNvSpPr/>
          <p:nvPr/>
        </p:nvSpPr>
        <p:spPr>
          <a:xfrm>
            <a:off x="2285984" y="2285998"/>
            <a:ext cx="92869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1571618"/>
            <a:ext cx="2770659" cy="2190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ight Arrow 15"/>
          <p:cNvSpPr/>
          <p:nvPr/>
        </p:nvSpPr>
        <p:spPr>
          <a:xfrm>
            <a:off x="6072198" y="2571750"/>
            <a:ext cx="92869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00892" y="1214428"/>
            <a:ext cx="169268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4071934" y="3786196"/>
            <a:ext cx="7761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Squash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00958" y="4214824"/>
            <a:ext cx="7200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stretch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14546" y="4429138"/>
            <a:ext cx="6929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from 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AlanBecker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Tutorials- The 12 principles  of  animation by Frank Thomas &amp; Ollie Johnston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959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Squash and stretch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dirty="0" smtClean="0"/>
              <a:t>As the object  gets longer  it  also gets narrower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r>
              <a:rPr lang="en-US" sz="1200" dirty="0" smtClean="0"/>
              <a:t>When It gets flatter it also get wider</a:t>
            </a:r>
          </a:p>
          <a:p>
            <a:pPr marL="914400" lvl="2">
              <a:spcBef>
                <a:spcPts val="0"/>
              </a:spcBef>
              <a:buFont typeface="Merriweather"/>
              <a:buChar char="⪢"/>
            </a:pPr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929222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571618"/>
            <a:ext cx="1777202" cy="1643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2571736" y="2357436"/>
            <a:ext cx="64294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1428742"/>
            <a:ext cx="1068235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0352" y="1857371"/>
            <a:ext cx="3057728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4500562" y="2428874"/>
            <a:ext cx="64294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2857488" y="4429138"/>
            <a:ext cx="18341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longer  and narrower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0760" y="3714758"/>
            <a:ext cx="1457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flatter and wider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14546" y="4682983"/>
            <a:ext cx="6929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from 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AlanBecker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Tutorials- The 12 principles  of  animation by Frank Thomas &amp; Ollie Johnston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Squash and stretch</a:t>
            </a:r>
          </a:p>
          <a:p>
            <a:pPr marL="457200" lvl="1">
              <a:spcBef>
                <a:spcPts val="0"/>
              </a:spcBef>
              <a:buFont typeface="Merriweather"/>
              <a:buChar char="⪢"/>
            </a:pPr>
            <a:endParaRPr lang="en-US" sz="1200" b="1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1214428"/>
            <a:ext cx="3695705" cy="343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Squash and stretch</a:t>
            </a:r>
          </a:p>
          <a:p>
            <a:pPr marL="457200" lvl="1">
              <a:spcBef>
                <a:spcPts val="0"/>
              </a:spcBef>
              <a:buFont typeface="Merriweather"/>
              <a:buChar char="⪢"/>
            </a:pPr>
            <a:endParaRPr lang="en-US" sz="1200" b="1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928676"/>
            <a:ext cx="4286280" cy="375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7449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Anticipation</a:t>
            </a:r>
          </a:p>
          <a:p>
            <a:pPr lvl="1"/>
            <a:r>
              <a:rPr lang="en-US" sz="1200" dirty="0" smtClean="0"/>
              <a:t>Anticipation is a principle indicating that the audience should see or understand what is going to happen before it happens.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1" y="1357304"/>
            <a:ext cx="122431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2643174" y="1785932"/>
            <a:ext cx="714380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1500180"/>
            <a:ext cx="143672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4929190" y="1857370"/>
            <a:ext cx="714380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6446" y="1285866"/>
            <a:ext cx="92694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000378"/>
            <a:ext cx="1214446" cy="1346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6858016" y="1857370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With  anticipation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643174" y="3643320"/>
            <a:ext cx="714380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2857502"/>
            <a:ext cx="92694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4572000" y="3500444"/>
            <a:ext cx="1797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Without  anticipation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214546" y="4572014"/>
            <a:ext cx="6929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from 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AlanBecker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Tutorials- The 12 principles  of  animation by Frank Thomas &amp; Ollie Johnston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Anticipation</a:t>
            </a:r>
          </a:p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dirty="0" smtClean="0"/>
              <a:t>There are multiple levels  (different actions before end) of anticipation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1214428"/>
            <a:ext cx="4429156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2940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2D Visual Effects/Motion Graphics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3214678" y="642924"/>
            <a:ext cx="5500725" cy="2000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2D visual effects </a:t>
            </a:r>
            <a:r>
              <a:rPr lang="en-US" sz="1200" dirty="0" smtClean="0"/>
              <a:t>artist will add effects that are much simpler to</a:t>
            </a:r>
            <a:r>
              <a:rPr lang="ar-EG" sz="1200" dirty="0" smtClean="0"/>
              <a:t> </a:t>
            </a:r>
            <a:r>
              <a:rPr lang="en-US" sz="1200" dirty="0" smtClean="0"/>
              <a:t>achieve at the end of a project in a 2D application than in a 3D application.</a:t>
            </a:r>
            <a:endParaRPr lang="ar-EG" sz="1200" dirty="0" smtClean="0"/>
          </a:p>
          <a:p>
            <a:endParaRPr lang="ar-EG" sz="1200" b="1" dirty="0" smtClean="0"/>
          </a:p>
          <a:p>
            <a:r>
              <a:rPr lang="en-US" sz="1200" dirty="0" smtClean="0"/>
              <a:t>The compositor and 2D visual effects artists can be the same artist, but at some</a:t>
            </a:r>
            <a:r>
              <a:rPr lang="ar-EG" sz="1200" dirty="0" smtClean="0"/>
              <a:t> </a:t>
            </a:r>
            <a:r>
              <a:rPr lang="en-US" sz="1200" dirty="0" smtClean="0"/>
              <a:t>studios they are not.</a:t>
            </a:r>
            <a:endParaRPr lang="ar-EG" sz="1200" dirty="0" smtClean="0"/>
          </a:p>
          <a:p>
            <a:endParaRPr lang="ar-EG" sz="1200" b="1" dirty="0" smtClean="0"/>
          </a:p>
          <a:p>
            <a:r>
              <a:rPr lang="en-US" sz="1200" dirty="0" smtClean="0"/>
              <a:t>The lighting artist may complete the initial composite for</a:t>
            </a:r>
            <a:r>
              <a:rPr lang="ar-EG" sz="1200" dirty="0" smtClean="0"/>
              <a:t> </a:t>
            </a:r>
            <a:r>
              <a:rPr lang="en-US" sz="1200" dirty="0" smtClean="0"/>
              <a:t>a shot and then pass the pre-comp on to the 2D visual effects artist to work on</a:t>
            </a:r>
            <a:r>
              <a:rPr lang="ar-EG" sz="1200" dirty="0" smtClean="0"/>
              <a:t> </a:t>
            </a:r>
            <a:r>
              <a:rPr lang="en-US" sz="1200" dirty="0" smtClean="0"/>
              <a:t>and finalize.</a:t>
            </a:r>
            <a:endParaRPr lang="en-US" sz="1200" b="1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5474" name="Picture 2" descr="GIF animation fire 2d animation - animated GIF on GIFER - by Mari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785800"/>
            <a:ext cx="2743200" cy="395287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913702" y="4468669"/>
            <a:ext cx="15151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https://gifer.com/en/13tf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5476" name="Picture 4" descr="Action FX Builder | A FREE plugin for After Effects. Make 49 cartoon 2D animation visual effects like Fire, Water, Smoke, Explosion, Gun shot, Energy, Line &amp; Motion Shape. #MotionDesign #MotionGraphics #AdobeAfterEffects #AfterEffects #2DAnimation #CartoonFX #FireEffect #SmokeEffect #EnergyEffect #FREEplugin #AEplugin #AfterEffectsPlugin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2786064"/>
            <a:ext cx="3571900" cy="2007873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143372" y="4572014"/>
            <a:ext cx="31918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https://www.pinterest.com/pin/558376053797891480/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Anticipation examples 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071552"/>
            <a:ext cx="4000528" cy="315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14593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Staging </a:t>
            </a:r>
          </a:p>
          <a:p>
            <a:pPr lvl="1"/>
            <a:r>
              <a:rPr lang="en-US" sz="1200" dirty="0" smtClean="0"/>
              <a:t>Staging is the way you will fill your screen with the motion of animation and the placement of objects to allow the audience to best understand what is happening.</a:t>
            </a:r>
          </a:p>
          <a:p>
            <a:pPr lvl="1"/>
            <a:r>
              <a:rPr lang="en-US" sz="1200" dirty="0" smtClean="0"/>
              <a:t>When using the camera, it is important to know when  to be:</a:t>
            </a:r>
          </a:p>
          <a:p>
            <a:pPr lvl="2"/>
            <a:r>
              <a:rPr lang="en-US" sz="1200" dirty="0" smtClean="0"/>
              <a:t> C lose up</a:t>
            </a:r>
          </a:p>
          <a:p>
            <a:pPr lvl="2"/>
            <a:r>
              <a:rPr lang="en-US" sz="1200" dirty="0" smtClean="0"/>
              <a:t>Or Faraway</a:t>
            </a:r>
          </a:p>
          <a:p>
            <a:pPr lvl="1"/>
            <a:r>
              <a:rPr lang="en-US" sz="1200" b="1" dirty="0" smtClean="0"/>
              <a:t>Faraway</a:t>
            </a:r>
            <a:r>
              <a:rPr lang="en-US" sz="1200" dirty="0" smtClean="0"/>
              <a:t> is good for big actions</a:t>
            </a:r>
          </a:p>
          <a:p>
            <a:pPr lvl="1"/>
            <a:r>
              <a:rPr lang="en-US" sz="1200" dirty="0" smtClean="0"/>
              <a:t> </a:t>
            </a:r>
            <a:r>
              <a:rPr lang="en-US" sz="1200" b="1" dirty="0" smtClean="0"/>
              <a:t>C lose up </a:t>
            </a:r>
            <a:r>
              <a:rPr lang="en-US" sz="1200" dirty="0" smtClean="0"/>
              <a:t>is good for expressions</a:t>
            </a:r>
          </a:p>
          <a:p>
            <a:pPr lvl="2"/>
            <a:endParaRPr lang="en-US" sz="1200" dirty="0" smtClean="0"/>
          </a:p>
          <a:p>
            <a:pPr lvl="2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16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Staging </a:t>
            </a:r>
          </a:p>
          <a:p>
            <a:pPr lvl="2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571619"/>
            <a:ext cx="2601403" cy="1528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1000115"/>
            <a:ext cx="264421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2857502"/>
            <a:ext cx="2643206" cy="155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Bent Arrow 9"/>
          <p:cNvSpPr/>
          <p:nvPr/>
        </p:nvSpPr>
        <p:spPr>
          <a:xfrm>
            <a:off x="3929058" y="1571618"/>
            <a:ext cx="785818" cy="5000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flipV="1">
            <a:off x="3929058" y="2857502"/>
            <a:ext cx="785818" cy="5000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9520" y="150018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Faraway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72396" y="3571882"/>
            <a:ext cx="875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sz="1200" dirty="0" smtClean="0"/>
              <a:t> C lose up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14546" y="4397231"/>
            <a:ext cx="6929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from 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AlanBecker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Tutorials- The 12 principles  of  animation by Frank Thomas &amp; Ollie Johnston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1245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Staging </a:t>
            </a:r>
          </a:p>
          <a:p>
            <a:pPr lvl="1"/>
            <a:r>
              <a:rPr lang="en-US" sz="1200" dirty="0" smtClean="0"/>
              <a:t>Do not have the main action be off the side</a:t>
            </a:r>
          </a:p>
          <a:p>
            <a:pPr lvl="1"/>
            <a:r>
              <a:rPr lang="en-US" sz="1200" dirty="0" smtClean="0"/>
              <a:t>It should be either  in the center of the screen  or  in one of the thirds of the screen</a:t>
            </a:r>
          </a:p>
          <a:p>
            <a:pPr lvl="2"/>
            <a:endParaRPr lang="en-US" sz="1200" dirty="0" smtClean="0"/>
          </a:p>
          <a:p>
            <a:pPr lvl="2"/>
            <a:endParaRPr lang="en-US" sz="1200" dirty="0" smtClean="0"/>
          </a:p>
          <a:p>
            <a:pPr lvl="1"/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928809"/>
            <a:ext cx="3068798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928808"/>
            <a:ext cx="2925117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143108" y="4000510"/>
            <a:ext cx="2172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center of the screen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15008" y="4000510"/>
            <a:ext cx="1798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200" dirty="0" smtClean="0"/>
              <a:t>The thirds of the screen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4546" y="4254355"/>
            <a:ext cx="6929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from 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AlanBecker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Tutorials- The 12 principles  of  animation by Frank Thomas &amp; Ollie Johnston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877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Staging examples 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428742"/>
            <a:ext cx="5775654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3655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Visual arts in Character Animation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612348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b="1" dirty="0" smtClean="0"/>
              <a:t>Staging 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1214427"/>
            <a:ext cx="4357718" cy="271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2D Visual Effects/Motion Graphics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The</a:t>
            </a:r>
            <a:r>
              <a:rPr lang="ar-EG" sz="1200" dirty="0" smtClean="0"/>
              <a:t> </a:t>
            </a:r>
            <a:r>
              <a:rPr lang="en-US" sz="1200" dirty="0" smtClean="0"/>
              <a:t>following are examples of such effects:</a:t>
            </a:r>
            <a:endParaRPr lang="ar-EG" sz="1200" dirty="0" smtClean="0"/>
          </a:p>
          <a:p>
            <a:pPr lvl="1"/>
            <a:r>
              <a:rPr lang="en-US" sz="1200" dirty="0" smtClean="0"/>
              <a:t>Sparks</a:t>
            </a:r>
          </a:p>
          <a:p>
            <a:pPr lvl="1"/>
            <a:r>
              <a:rPr lang="en-US" sz="1200" dirty="0" smtClean="0"/>
              <a:t>Pixie dust</a:t>
            </a:r>
          </a:p>
          <a:p>
            <a:pPr lvl="1"/>
            <a:r>
              <a:rPr lang="en-US" sz="1200" dirty="0" smtClean="0"/>
              <a:t>Dust</a:t>
            </a:r>
          </a:p>
          <a:p>
            <a:pPr lvl="1"/>
            <a:r>
              <a:rPr lang="en-US" sz="1200" dirty="0" smtClean="0"/>
              <a:t>Rain drops</a:t>
            </a:r>
          </a:p>
          <a:p>
            <a:pPr lvl="1"/>
            <a:r>
              <a:rPr lang="en-US" sz="1200" dirty="0" smtClean="0"/>
              <a:t>Background replacements</a:t>
            </a:r>
          </a:p>
          <a:p>
            <a:pPr lvl="1"/>
            <a:r>
              <a:rPr lang="en-US" sz="1200" dirty="0" smtClean="0"/>
              <a:t>Camera shake</a:t>
            </a:r>
          </a:p>
          <a:p>
            <a:pPr lvl="1"/>
            <a:r>
              <a:rPr lang="en-US" sz="1200" dirty="0" smtClean="0"/>
              <a:t>Green-screen removal</a:t>
            </a:r>
          </a:p>
          <a:p>
            <a:pPr lvl="1"/>
            <a:r>
              <a:rPr lang="en-US" sz="1200" dirty="0" err="1" smtClean="0"/>
              <a:t>Rotoscoping</a:t>
            </a:r>
            <a:r>
              <a:rPr lang="en-US" sz="1200" dirty="0" smtClean="0"/>
              <a:t> </a:t>
            </a:r>
            <a:r>
              <a:rPr lang="en-US" sz="1000" dirty="0" smtClean="0"/>
              <a:t>(use to trace over motion picture footage, </a:t>
            </a:r>
            <a:r>
              <a:rPr lang="en-US" sz="1000" dirty="0" smtClean="0">
                <a:hlinkClick r:id="rId3" tooltip="Frame (film)"/>
              </a:rPr>
              <a:t>frame</a:t>
            </a:r>
            <a:r>
              <a:rPr lang="en-US" sz="1000" dirty="0" smtClean="0"/>
              <a:t> by frame, to produce realistic action.)</a:t>
            </a:r>
            <a:endParaRPr lang="en-US" sz="1000" b="1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3426" name="Picture 2" descr="https://upload.wikimedia.org/wikipedia/commons/thumb/f/fe/Horse_gif.gif/220px-Horse_gif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2428874"/>
            <a:ext cx="3000364" cy="188204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000100" y="4071948"/>
            <a:ext cx="8931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Rotoscoping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Color Correction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Color correction</a:t>
            </a:r>
            <a:r>
              <a:rPr lang="en-US" sz="1200" dirty="0" smtClean="0"/>
              <a:t>, also known as color timing or color grading, is when the entire</a:t>
            </a:r>
            <a:r>
              <a:rPr lang="ar-EG" sz="1200" dirty="0" smtClean="0"/>
              <a:t> </a:t>
            </a:r>
            <a:r>
              <a:rPr lang="en-US" sz="1200" dirty="0" smtClean="0"/>
              <a:t>project is adjusted to make sure all imagery color is consistent and matches the</a:t>
            </a:r>
            <a:r>
              <a:rPr lang="ar-EG" sz="1200" dirty="0" smtClean="0"/>
              <a:t> </a:t>
            </a:r>
            <a:r>
              <a:rPr lang="en-US" sz="1200" dirty="0" smtClean="0"/>
              <a:t>final output source.</a:t>
            </a:r>
            <a:endParaRPr lang="ar-EG" sz="1200" dirty="0" smtClean="0"/>
          </a:p>
          <a:p>
            <a:endParaRPr lang="ar-EG" sz="1200" b="1" dirty="0" smtClean="0"/>
          </a:p>
          <a:p>
            <a:r>
              <a:rPr lang="en-US" sz="1200" dirty="0" smtClean="0"/>
              <a:t>A shot is created</a:t>
            </a:r>
            <a:r>
              <a:rPr lang="ar-EG" sz="1200" dirty="0" smtClean="0"/>
              <a:t> </a:t>
            </a:r>
            <a:r>
              <a:rPr lang="en-US" sz="1200" dirty="0" smtClean="0"/>
              <a:t>every time the camera changes, and there are thousands of shots in a feature</a:t>
            </a:r>
            <a:r>
              <a:rPr lang="ar-EG" sz="1200" dirty="0" smtClean="0"/>
              <a:t> </a:t>
            </a:r>
            <a:r>
              <a:rPr lang="en-US" sz="1200" dirty="0" smtClean="0"/>
              <a:t>film. Each shot needs to be corrected to achieve the look of the film.</a:t>
            </a:r>
            <a:endParaRPr lang="ar-EG" sz="1200" dirty="0" smtClean="0"/>
          </a:p>
          <a:p>
            <a:endParaRPr lang="ar-EG" sz="1200" b="1" dirty="0" smtClean="0"/>
          </a:p>
          <a:p>
            <a:r>
              <a:rPr lang="en-US" sz="1200" dirty="0" smtClean="0"/>
              <a:t>It takes an</a:t>
            </a:r>
            <a:r>
              <a:rPr lang="ar-EG" sz="1200" dirty="0" smtClean="0"/>
              <a:t> </a:t>
            </a:r>
            <a:r>
              <a:rPr lang="en-US" sz="1200" dirty="0" smtClean="0"/>
              <a:t>expert eye and lots of practice to become good at color correction.</a:t>
            </a:r>
            <a:endParaRPr lang="ar-EG" sz="1200" dirty="0" smtClean="0"/>
          </a:p>
          <a:p>
            <a:endParaRPr lang="ar-EG" sz="1200" b="1" dirty="0" smtClean="0"/>
          </a:p>
          <a:p>
            <a:r>
              <a:rPr lang="en-US" sz="1200" dirty="0" smtClean="0"/>
              <a:t>More on this topic in Chapter 3, “Digital Imaging and Video.”</a:t>
            </a:r>
            <a:endParaRPr lang="en-US" sz="1200" b="1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Color Correction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428742"/>
            <a:ext cx="5572164" cy="180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Final Output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71552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The final output </a:t>
            </a:r>
            <a:r>
              <a:rPr lang="en-US" sz="1200" dirty="0" smtClean="0"/>
              <a:t>of 3D animation can come in many different forms: film, video,</a:t>
            </a:r>
            <a:r>
              <a:rPr lang="ar-EG" sz="1200" dirty="0" smtClean="0"/>
              <a:t> </a:t>
            </a:r>
            <a:r>
              <a:rPr lang="en-US" sz="1200" dirty="0" smtClean="0"/>
              <a:t>Internet, rapid prototyping, 3D stereoscopic film and print media.</a:t>
            </a:r>
            <a:endParaRPr lang="ar-EG" sz="1200" dirty="0" smtClean="0"/>
          </a:p>
          <a:p>
            <a:endParaRPr lang="ar-EG" sz="1200" b="1" dirty="0" smtClean="0"/>
          </a:p>
          <a:p>
            <a:r>
              <a:rPr lang="en-US" sz="1200" dirty="0" smtClean="0"/>
              <a:t>But the most common output type is digital video that can</a:t>
            </a:r>
            <a:r>
              <a:rPr lang="ar-EG" sz="1200" dirty="0" smtClean="0"/>
              <a:t> </a:t>
            </a:r>
            <a:r>
              <a:rPr lang="en-US" sz="1200" dirty="0" smtClean="0"/>
              <a:t>be played on the computer or Internet.</a:t>
            </a:r>
            <a:endParaRPr lang="en-US" sz="1200" b="1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3158</Words>
  <PresentationFormat>On-screen Show (16:9)</PresentationFormat>
  <Paragraphs>395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Kalam</vt:lpstr>
      <vt:lpstr>Merriweather</vt:lpstr>
      <vt:lpstr>Woodville template</vt:lpstr>
      <vt:lpstr>Lecture 3  3D Modeling and Animation Assoc.Prof.Dr. Hossam Mahmoud Moftah Associate professor – Faculty of computers and artificial intelligence– Beni-Suef University</vt:lpstr>
      <vt:lpstr>Chapter 2 Getting to Know the Production Pipeline</vt:lpstr>
      <vt:lpstr>Working in Postproduction</vt:lpstr>
      <vt:lpstr>Compositing</vt:lpstr>
      <vt:lpstr>2D Visual Effects/Motion Graphics</vt:lpstr>
      <vt:lpstr>2D Visual Effects/Motion Graphics</vt:lpstr>
      <vt:lpstr>Color Correction</vt:lpstr>
      <vt:lpstr>Color Correction</vt:lpstr>
      <vt:lpstr>Final Output</vt:lpstr>
      <vt:lpstr>Using Production Tools</vt:lpstr>
      <vt:lpstr>Production forms and documents</vt:lpstr>
      <vt:lpstr>Production forms and documents</vt:lpstr>
      <vt:lpstr>Production forms and documents</vt:lpstr>
      <vt:lpstr>Production forms and documents</vt:lpstr>
      <vt:lpstr>Gantt Charts</vt:lpstr>
      <vt:lpstr>PERT ​ </vt:lpstr>
      <vt:lpstr>Calendars  ​ </vt:lpstr>
      <vt:lpstr>Production Boards</vt:lpstr>
      <vt:lpstr>Shot Sheet</vt:lpstr>
      <vt:lpstr>Shot Sheet</vt:lpstr>
      <vt:lpstr>Model-Tracking Sheet</vt:lpstr>
      <vt:lpstr>Model-Tracking Sheet</vt:lpstr>
      <vt:lpstr>Animation-Tracking Sheet</vt:lpstr>
      <vt:lpstr>Lighting/Rendering–Tracking Sheet</vt:lpstr>
      <vt:lpstr>Lighting/Rendering–Tracking Sheet</vt:lpstr>
      <vt:lpstr>Folder Management and Naming Conventions</vt:lpstr>
      <vt:lpstr>Chapter 4  Exploring Animation, Story, and Pre-visualization</vt:lpstr>
      <vt:lpstr>The traditional visual arts</vt:lpstr>
      <vt:lpstr>Visual arts in Modeling </vt:lpstr>
      <vt:lpstr>Visual arts in Modeling </vt:lpstr>
      <vt:lpstr>Visual arts in Texturing/Lighting</vt:lpstr>
      <vt:lpstr>Visual arts in Texturing/Lighting</vt:lpstr>
      <vt:lpstr>Visual arts in Texturing/Lighting</vt:lpstr>
      <vt:lpstr>Visual arts in Texturing/Lighting</vt:lpstr>
      <vt:lpstr>Visual arts in Texturing/Lighting</vt:lpstr>
      <vt:lpstr>Visual arts in Texturing/Lighting</vt:lpstr>
      <vt:lpstr>Visual arts in Texturing/Lighting</vt:lpstr>
      <vt:lpstr>Visual arts in Texturing/Lighting</vt:lpstr>
      <vt:lpstr>Visual arts in Texturing/Lighting</vt:lpstr>
      <vt:lpstr>Visual arts in Texturing/Lighting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Visual arts in Character Animation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and Animation Dr. Hossam Mahmoud Moftah Assistant professor – Faculty of computers and artificial intelligence– Beni-Suef University</dc:title>
  <cp:lastModifiedBy>حسام</cp:lastModifiedBy>
  <cp:revision>428</cp:revision>
  <dcterms:modified xsi:type="dcterms:W3CDTF">2020-11-08T22:09:15Z</dcterms:modified>
</cp:coreProperties>
</file>